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83" d="100"/>
          <a:sy n="83" d="100"/>
        </p:scale>
        <p:origin x="1123" y="77"/>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19.10.2023</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19.10.2023</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ist es, 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1346" indent="-171346">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1346" indent="-171346">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1346" indent="-171346">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28269" lvl="1" indent="-171346">
              <a:lnSpc>
                <a:spcPct val="110000"/>
              </a:lnSpc>
              <a:buFont typeface="Wingdings" panose="05000000000000000000" pitchFamily="2" charset="2"/>
              <a:buChar char="§"/>
              <a:defRPr/>
            </a:pPr>
            <a:r>
              <a:rPr lang="de-DE" b="1" dirty="0"/>
              <a:t>zweite Fremdsprache (meist Französisch) (ab Klasse 6)</a:t>
            </a:r>
          </a:p>
          <a:p>
            <a:pPr marL="628269" lvl="1" indent="-171346">
              <a:lnSpc>
                <a:spcPct val="110000"/>
              </a:lnSpc>
              <a:buFont typeface="Wingdings" panose="05000000000000000000" pitchFamily="2" charset="2"/>
              <a:buChar char="§"/>
            </a:pPr>
            <a:r>
              <a:rPr lang="de-DE" b="1" dirty="0"/>
              <a:t>Technik (ab Klasse 7)</a:t>
            </a:r>
          </a:p>
          <a:p>
            <a:pPr marL="628269" lvl="1" indent="-171346">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69462" indent="-169462">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(IMP) anbieten.</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69462" indent="-169462">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69462" indent="-169462">
              <a:buFont typeface="Arial" panose="020B0604020202020204" pitchFamily="34" charset="0"/>
              <a:buChar char="•"/>
            </a:pPr>
            <a:r>
              <a:rPr lang="de-DE" dirty="0"/>
              <a:t>möchten wir Ihnen die </a:t>
            </a:r>
            <a:r>
              <a:rPr lang="de-DE" b="1" dirty="0"/>
              <a:t>wichtigsten Bildungswege </a:t>
            </a:r>
            <a:r>
              <a:rPr lang="de-DE" dirty="0"/>
              <a:t>(Punkt 2) vorstellen,</a:t>
            </a:r>
          </a:p>
          <a:p>
            <a:pPr marL="169462" indent="-169462">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a:p>
          <a:p>
            <a:pPr marL="166831" indent="-166831">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69543" indent="-169543">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69543" indent="-169543">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69543" indent="-169543">
              <a:buFont typeface="Arial" panose="020B0604020202020204" pitchFamily="34" charset="0"/>
              <a:buChar char="•"/>
            </a:pPr>
            <a:endParaRPr lang="de-DE" b="0" dirty="0"/>
          </a:p>
          <a:p>
            <a:pPr marL="169543" indent="-169543">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1504" lvl="1" indent="-169564">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1504" lvl="1" indent="-169564">
              <a:buFont typeface="Wingdings" panose="05000000000000000000" pitchFamily="2" charset="2"/>
              <a:buChar char="§"/>
            </a:pPr>
            <a:r>
              <a:rPr lang="de-DE" sz="1000" b="1" dirty="0"/>
              <a:t>Versetzungszeugnis in Klasse 11 (E-Niveau) einer Gemeinschaftsschule</a:t>
            </a:r>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Für diejenigen jungen Menschen, </a:t>
            </a:r>
          </a:p>
          <a:p>
            <a:pPr marL="734778" lvl="1" indent="-282607">
              <a:buFont typeface="Wingdings" panose="05000000000000000000" pitchFamily="2" charset="2"/>
              <a:buChar char="§"/>
            </a:pPr>
            <a:r>
              <a:rPr lang="de-DE" dirty="0"/>
              <a:t>bei denen der Anspruch auf ein sonderpädagogisches Bildungsangebot (SBA) im Anschluss an die Sekundarstufe  I fortbesteht oder</a:t>
            </a:r>
          </a:p>
          <a:p>
            <a:pPr marL="734778" lvl="1" indent="-282607">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69564" indent="-169564">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a:p>
          <a:p>
            <a:pPr marL="169564" indent="-169564">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69462" indent="-169462">
              <a:buFont typeface="Arial" panose="020B0604020202020204" pitchFamily="34" charset="0"/>
              <a:buChar char="•"/>
            </a:pPr>
            <a:r>
              <a:rPr lang="de-DE" dirty="0"/>
              <a:t>Pass oder einen anderen Identitätsnachweis des Kindes</a:t>
            </a:r>
          </a:p>
          <a:p>
            <a:pPr marL="169462" indent="-169462">
              <a:buFont typeface="Arial" panose="020B0604020202020204" pitchFamily="34" charset="0"/>
              <a:buChar char="•"/>
            </a:pPr>
            <a:r>
              <a:rPr lang="de-DE" dirty="0"/>
              <a:t>die Bestätigung der Grundschule über den Schulbesuch</a:t>
            </a:r>
          </a:p>
          <a:p>
            <a:pPr marL="169462" indent="-169462">
              <a:buFont typeface="Arial" panose="020B0604020202020204" pitchFamily="34" charset="0"/>
              <a:buChar char="•"/>
            </a:pPr>
            <a:r>
              <a:rPr lang="de-DE" dirty="0"/>
              <a:t>die Grundschulempfehlung</a:t>
            </a:r>
          </a:p>
          <a:p>
            <a:pPr marL="169462" indent="-169462">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69564" indent="-169564">
              <a:buFont typeface="Arial" panose="020B0604020202020204" pitchFamily="34" charset="0"/>
              <a:buChar char="•"/>
            </a:pPr>
            <a:r>
              <a:rPr lang="de-DE" dirty="0"/>
              <a:t>„Grundschule - Von der Grundschule in die weiterführende Schule“ </a:t>
            </a:r>
          </a:p>
          <a:p>
            <a:pPr marL="169564" indent="-169564">
              <a:buFont typeface="Arial" panose="020B0604020202020204" pitchFamily="34" charset="0"/>
              <a:buChar char="•"/>
            </a:pPr>
            <a:r>
              <a:rPr lang="de-DE" dirty="0"/>
              <a:t>„Bildungswege in Baden-Württemberg“</a:t>
            </a:r>
          </a:p>
          <a:p>
            <a:pPr marL="169564" indent="-169564">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1346" indent="-171346">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1346" indent="-171346">
              <a:buFont typeface="Arial" panose="020B0604020202020204" pitchFamily="34" charset="0"/>
              <a:buChar char="•"/>
            </a:pPr>
            <a:r>
              <a:rPr lang="de-DE" dirty="0"/>
              <a:t>Es ist unser zentrales Ziel, jedem einzelnen Kind in der Schule gerecht zu werden und auf seine persönlichen </a:t>
            </a:r>
            <a:r>
              <a:rPr lang="de-DE"/>
              <a:t>Bedürfnisse einzugehen; </a:t>
            </a:r>
            <a:r>
              <a:rPr lang="de-DE" dirty="0"/>
              <a:t>dies gilt sowohl für die öffentlichen Schulen als auch für die Schulen in freier Trägerschaft.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Gliederung des zweiten Teils</a:t>
            </a:r>
            <a:r>
              <a:rPr lang="de-DE" sz="1050" dirty="0"/>
              <a:t>: </a:t>
            </a:r>
          </a:p>
          <a:p>
            <a:endParaRPr lang="de-DE" sz="1050" dirty="0"/>
          </a:p>
          <a:p>
            <a:pPr marL="169462" lvl="1" indent="-169462" defTabSz="702952">
              <a:spcBef>
                <a:spcPct val="0"/>
              </a:spcBef>
              <a:spcAft>
                <a:spcPct val="15000"/>
              </a:spcAft>
              <a:buFont typeface="Arial" panose="020B0604020202020204" pitchFamily="34" charset="0"/>
              <a:buChar char="•"/>
              <a:defRPr/>
            </a:pPr>
            <a:r>
              <a:rPr lang="de-DE" sz="1050" dirty="0"/>
              <a:t>Im Folgenden erhalten</a:t>
            </a:r>
            <a:r>
              <a:rPr lang="de-DE" sz="1050" baseline="0" dirty="0"/>
              <a:t> Sie zunächst </a:t>
            </a:r>
            <a:r>
              <a:rPr lang="de-DE" sz="1050" dirty="0"/>
              <a:t>Informationen zu den auf die Grundschule aufbauenden</a:t>
            </a:r>
            <a:r>
              <a:rPr lang="de-DE" sz="1050" baseline="0" dirty="0"/>
              <a:t> </a:t>
            </a:r>
            <a:r>
              <a:rPr lang="de-DE" sz="1050" dirty="0"/>
              <a:t>weiterführenden Schularten </a:t>
            </a:r>
            <a:r>
              <a:rPr lang="de-DE" sz="1050" b="1" kern="1200" dirty="0"/>
              <a:t>Hauptschule/Werkrealschule, Realschule, </a:t>
            </a:r>
            <a:r>
              <a:rPr lang="de-DE" sz="1050" b="1" dirty="0"/>
              <a:t>Gymnasium</a:t>
            </a:r>
            <a:r>
              <a:rPr lang="de-DE" sz="1050" b="0" baseline="0" dirty="0"/>
              <a:t> </a:t>
            </a:r>
            <a:r>
              <a:rPr lang="de-DE" sz="1050" dirty="0"/>
              <a:t>und </a:t>
            </a:r>
            <a:r>
              <a:rPr lang="de-DE" sz="1050" b="1" dirty="0"/>
              <a:t>Gemeinschaftsschule.</a:t>
            </a:r>
            <a:r>
              <a:rPr lang="de-DE" sz="1050" dirty="0"/>
              <a:t> </a:t>
            </a:r>
            <a:endParaRPr lang="de-DE" sz="1050" baseline="0" dirty="0"/>
          </a:p>
          <a:p>
            <a:pPr marL="169462" indent="-169462">
              <a:buFont typeface="Arial" panose="020B0604020202020204" pitchFamily="34" charset="0"/>
              <a:buChar char="•"/>
            </a:pPr>
            <a:r>
              <a:rPr lang="de-DE" sz="1050" dirty="0"/>
              <a:t>Im Anschluss daran folgt eine Vorstellung der sonderpädagogischen Beratungs-, Unterstützungs- und Bildungsangebote, darunter auch die </a:t>
            </a:r>
            <a:r>
              <a:rPr lang="de-DE" sz="1050" b="1" dirty="0"/>
              <a:t>sonderpädagogischen 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69462" indent="-169462">
              <a:buFont typeface="Arial" panose="020B0604020202020204" pitchFamily="34" charset="0"/>
              <a:buChar char="•"/>
            </a:pPr>
            <a:endParaRPr lang="de-DE" sz="1050" baseline="0" dirty="0"/>
          </a:p>
          <a:p>
            <a:pPr marL="169462" indent="-169462">
              <a:buFont typeface="Arial" panose="020B0604020202020204" pitchFamily="34" charset="0"/>
              <a:buChar char="•"/>
            </a:pPr>
            <a:r>
              <a:rPr lang="de-DE" sz="1050" baseline="0" dirty="0"/>
              <a:t>Neben den allgemein bildenden Schulen bieten die </a:t>
            </a:r>
            <a:r>
              <a:rPr lang="de-DE" sz="1050" b="1" baseline="0" dirty="0"/>
              <a:t>beruflichen Schulen </a:t>
            </a:r>
            <a:r>
              <a:rPr lang="de-DE" sz="1050" baseline="0" dirty="0"/>
              <a:t>weitere wichtige Bildungs- und Qualifizierungsmöglichkeiten, </a:t>
            </a:r>
            <a:r>
              <a:rPr lang="de-DE" sz="1050" dirty="0"/>
              <a:t>über </a:t>
            </a:r>
            <a:r>
              <a:rPr lang="de-DE" sz="1050" baseline="0" dirty="0"/>
              <a:t>die wir ausführlicher</a:t>
            </a:r>
            <a:r>
              <a:rPr lang="de-DE" sz="1050" dirty="0"/>
              <a:t> informieren</a:t>
            </a:r>
            <a:r>
              <a:rPr lang="de-DE" sz="1050" baseline="0" dirty="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a:t>Das</a:t>
            </a:r>
            <a:r>
              <a:rPr lang="de-DE" sz="1050" dirty="0"/>
              <a:t> Angebot der allgemein bildenden Schulen in Kombination mit dem der beruflichen Schulen schafft ein </a:t>
            </a:r>
            <a:r>
              <a:rPr lang="de-DE" sz="1050" b="1" dirty="0"/>
              <a:t>breites Angebot an Bildungswegen</a:t>
            </a:r>
            <a:r>
              <a:rPr lang="de-DE" sz="105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69462" indent="-169462">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69462" indent="-169462">
              <a:buFont typeface="Arial" panose="020B0604020202020204" pitchFamily="34" charset="0"/>
              <a:buChar char="•"/>
            </a:pPr>
            <a:endParaRPr lang="de-DE" dirty="0"/>
          </a:p>
          <a:p>
            <a:pPr marL="169462" indent="-169462">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69462" lvl="1" indent="-169462">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9</a:t>
            </a:r>
          </a:p>
          <a:p>
            <a:pPr marL="621338" lvl="1" indent="-169441">
              <a:buFont typeface="Wingdings" panose="05000000000000000000" pitchFamily="2" charset="2"/>
              <a:buChar char="§"/>
            </a:pPr>
            <a:r>
              <a:rPr lang="de-DE" sz="1100" dirty="0"/>
              <a:t>Hauptschulabschluss am Ende von Klasse 10</a:t>
            </a:r>
          </a:p>
          <a:p>
            <a:pPr marL="621338" lvl="1" indent="-169441">
              <a:buFont typeface="Wingdings" panose="05000000000000000000" pitchFamily="2" charset="2"/>
              <a:buChar char="§"/>
            </a:pPr>
            <a:r>
              <a:rPr lang="de-DE" sz="1100" dirty="0"/>
              <a:t>Werkrealschulabschluss in Klasse 10 (Mittlerer Schulabschluss)</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19.10.2023</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Mathematik, Natur- und Geisteswissenschaften sowie im 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5865091" y="5116945"/>
            <a:ext cx="2244437" cy="276999"/>
          </a:xfrm>
          <a:prstGeom prst="rect">
            <a:avLst/>
          </a:prstGeom>
          <a:noFill/>
        </p:spPr>
        <p:txBody>
          <a:bodyPr wrap="square" rtlCol="0">
            <a:spAutoFit/>
          </a:bodyPr>
          <a:lstStyle/>
          <a:p>
            <a:pPr lvl="0"/>
            <a:r>
              <a:rPr lang="de-DE" sz="1200">
                <a:solidFill>
                  <a:srgbClr val="C9C9C9">
                    <a:lumMod val="50000"/>
                  </a:srgbClr>
                </a:solidFill>
                <a:latin typeface="Arial" panose="020B0604020202020204" pitchFamily="34" charset="0"/>
                <a:cs typeface="Arial" panose="020B0604020202020204" pitchFamily="34" charset="0"/>
              </a:rPr>
              <a:t>*je nach Angebot der Schule</a:t>
            </a:r>
            <a:endParaRPr lang="de-DE" sz="1200" dirty="0">
              <a:solidFill>
                <a:srgbClr val="C9C9C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a:solidFill>
                            <a:schemeClr val="tx1">
                              <a:lumMod val="75000"/>
                              <a:lumOff val="25000"/>
                            </a:schemeClr>
                          </a:solidFill>
                          <a:latin typeface="Arial"/>
                          <a:cs typeface="Arial"/>
                        </a:rPr>
                        <a:t>März</a:t>
                      </a:r>
                      <a:r>
                        <a:rPr lang="de-DE" sz="1600" baseline="0" dirty="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6185</Words>
  <Application>Microsoft Office PowerPoint</Application>
  <PresentationFormat>Bildschirmpräsentation (4:3)</PresentationFormat>
  <Paragraphs>781</Paragraphs>
  <Slides>30</Slides>
  <Notes>30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Arial</vt:lpstr>
      <vt:lpstr>Arial Black</vt:lpstr>
      <vt:lpstr>Calibri</vt:lpstr>
      <vt:lpstr>Garamond</vt:lpstr>
      <vt:lpstr>Georgia</vt:lpstr>
      <vt:lpstr>Symbol</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Fabian Zoller-Wunderlich</cp:lastModifiedBy>
  <cp:revision>772</cp:revision>
  <cp:lastPrinted>2020-10-07T11:30:21Z</cp:lastPrinted>
  <dcterms:created xsi:type="dcterms:W3CDTF">2014-03-18T09:41:04Z</dcterms:created>
  <dcterms:modified xsi:type="dcterms:W3CDTF">2023-10-19T15:47:38Z</dcterms:modified>
</cp:coreProperties>
</file>